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5" r:id="rId7"/>
    <p:sldId id="260" r:id="rId8"/>
    <p:sldId id="261" r:id="rId9"/>
    <p:sldId id="262" r:id="rId10"/>
    <p:sldId id="263"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C55872-FF2E-4FF2-918C-C95DECA502EE}"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1A3A-090B-4908-8559-5764A10C1EB5}" type="slidenum">
              <a:rPr lang="en-US" smtClean="0"/>
              <a:t>‹#›</a:t>
            </a:fld>
            <a:endParaRPr lang="en-US"/>
          </a:p>
        </p:txBody>
      </p:sp>
    </p:spTree>
    <p:extLst>
      <p:ext uri="{BB962C8B-B14F-4D97-AF65-F5344CB8AC3E}">
        <p14:creationId xmlns:p14="http://schemas.microsoft.com/office/powerpoint/2010/main" val="3400803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C55872-FF2E-4FF2-918C-C95DECA502EE}"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1A3A-090B-4908-8559-5764A10C1EB5}" type="slidenum">
              <a:rPr lang="en-US" smtClean="0"/>
              <a:t>‹#›</a:t>
            </a:fld>
            <a:endParaRPr lang="en-US"/>
          </a:p>
        </p:txBody>
      </p:sp>
    </p:spTree>
    <p:extLst>
      <p:ext uri="{BB962C8B-B14F-4D97-AF65-F5344CB8AC3E}">
        <p14:creationId xmlns:p14="http://schemas.microsoft.com/office/powerpoint/2010/main" val="60869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C55872-FF2E-4FF2-918C-C95DECA502EE}"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1A3A-090B-4908-8559-5764A10C1EB5}" type="slidenum">
              <a:rPr lang="en-US" smtClean="0"/>
              <a:t>‹#›</a:t>
            </a:fld>
            <a:endParaRPr lang="en-US"/>
          </a:p>
        </p:txBody>
      </p:sp>
    </p:spTree>
    <p:extLst>
      <p:ext uri="{BB962C8B-B14F-4D97-AF65-F5344CB8AC3E}">
        <p14:creationId xmlns:p14="http://schemas.microsoft.com/office/powerpoint/2010/main" val="3893512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C55872-FF2E-4FF2-918C-C95DECA502EE}"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1A3A-090B-4908-8559-5764A10C1EB5}" type="slidenum">
              <a:rPr lang="en-US" smtClean="0"/>
              <a:t>‹#›</a:t>
            </a:fld>
            <a:endParaRPr lang="en-US"/>
          </a:p>
        </p:txBody>
      </p:sp>
    </p:spTree>
    <p:extLst>
      <p:ext uri="{BB962C8B-B14F-4D97-AF65-F5344CB8AC3E}">
        <p14:creationId xmlns:p14="http://schemas.microsoft.com/office/powerpoint/2010/main" val="3453868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C55872-FF2E-4FF2-918C-C95DECA502EE}"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1A3A-090B-4908-8559-5764A10C1EB5}" type="slidenum">
              <a:rPr lang="en-US" smtClean="0"/>
              <a:t>‹#›</a:t>
            </a:fld>
            <a:endParaRPr lang="en-US"/>
          </a:p>
        </p:txBody>
      </p:sp>
    </p:spTree>
    <p:extLst>
      <p:ext uri="{BB962C8B-B14F-4D97-AF65-F5344CB8AC3E}">
        <p14:creationId xmlns:p14="http://schemas.microsoft.com/office/powerpoint/2010/main" val="2559543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C55872-FF2E-4FF2-918C-C95DECA502EE}"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F1A3A-090B-4908-8559-5764A10C1EB5}" type="slidenum">
              <a:rPr lang="en-US" smtClean="0"/>
              <a:t>‹#›</a:t>
            </a:fld>
            <a:endParaRPr lang="en-US"/>
          </a:p>
        </p:txBody>
      </p:sp>
    </p:spTree>
    <p:extLst>
      <p:ext uri="{BB962C8B-B14F-4D97-AF65-F5344CB8AC3E}">
        <p14:creationId xmlns:p14="http://schemas.microsoft.com/office/powerpoint/2010/main" val="2715707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C55872-FF2E-4FF2-918C-C95DECA502EE}" type="datetimeFigureOut">
              <a:rPr lang="en-US" smtClean="0"/>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DF1A3A-090B-4908-8559-5764A10C1EB5}" type="slidenum">
              <a:rPr lang="en-US" smtClean="0"/>
              <a:t>‹#›</a:t>
            </a:fld>
            <a:endParaRPr lang="en-US"/>
          </a:p>
        </p:txBody>
      </p:sp>
    </p:spTree>
    <p:extLst>
      <p:ext uri="{BB962C8B-B14F-4D97-AF65-F5344CB8AC3E}">
        <p14:creationId xmlns:p14="http://schemas.microsoft.com/office/powerpoint/2010/main" val="821049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C55872-FF2E-4FF2-918C-C95DECA502EE}" type="datetimeFigureOut">
              <a:rPr lang="en-US" smtClean="0"/>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DF1A3A-090B-4908-8559-5764A10C1EB5}" type="slidenum">
              <a:rPr lang="en-US" smtClean="0"/>
              <a:t>‹#›</a:t>
            </a:fld>
            <a:endParaRPr lang="en-US"/>
          </a:p>
        </p:txBody>
      </p:sp>
    </p:spTree>
    <p:extLst>
      <p:ext uri="{BB962C8B-B14F-4D97-AF65-F5344CB8AC3E}">
        <p14:creationId xmlns:p14="http://schemas.microsoft.com/office/powerpoint/2010/main" val="1463768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C55872-FF2E-4FF2-918C-C95DECA502EE}" type="datetimeFigureOut">
              <a:rPr lang="en-US" smtClean="0"/>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DF1A3A-090B-4908-8559-5764A10C1EB5}" type="slidenum">
              <a:rPr lang="en-US" smtClean="0"/>
              <a:t>‹#›</a:t>
            </a:fld>
            <a:endParaRPr lang="en-US"/>
          </a:p>
        </p:txBody>
      </p:sp>
    </p:spTree>
    <p:extLst>
      <p:ext uri="{BB962C8B-B14F-4D97-AF65-F5344CB8AC3E}">
        <p14:creationId xmlns:p14="http://schemas.microsoft.com/office/powerpoint/2010/main" val="3180887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C55872-FF2E-4FF2-918C-C95DECA502EE}"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F1A3A-090B-4908-8559-5764A10C1EB5}" type="slidenum">
              <a:rPr lang="en-US" smtClean="0"/>
              <a:t>‹#›</a:t>
            </a:fld>
            <a:endParaRPr lang="en-US"/>
          </a:p>
        </p:txBody>
      </p:sp>
    </p:spTree>
    <p:extLst>
      <p:ext uri="{BB962C8B-B14F-4D97-AF65-F5344CB8AC3E}">
        <p14:creationId xmlns:p14="http://schemas.microsoft.com/office/powerpoint/2010/main" val="668484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C55872-FF2E-4FF2-918C-C95DECA502EE}"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F1A3A-090B-4908-8559-5764A10C1EB5}" type="slidenum">
              <a:rPr lang="en-US" smtClean="0"/>
              <a:t>‹#›</a:t>
            </a:fld>
            <a:endParaRPr lang="en-US"/>
          </a:p>
        </p:txBody>
      </p:sp>
    </p:spTree>
    <p:extLst>
      <p:ext uri="{BB962C8B-B14F-4D97-AF65-F5344CB8AC3E}">
        <p14:creationId xmlns:p14="http://schemas.microsoft.com/office/powerpoint/2010/main" val="916190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C55872-FF2E-4FF2-918C-C95DECA502EE}" type="datetimeFigureOut">
              <a:rPr lang="en-US" smtClean="0"/>
              <a:t>4/13/2020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DF1A3A-090B-4908-8559-5764A10C1EB5}" type="slidenum">
              <a:rPr lang="en-US" smtClean="0"/>
              <a:t>‹#›</a:t>
            </a:fld>
            <a:endParaRPr lang="en-US"/>
          </a:p>
        </p:txBody>
      </p:sp>
    </p:spTree>
    <p:extLst>
      <p:ext uri="{BB962C8B-B14F-4D97-AF65-F5344CB8AC3E}">
        <p14:creationId xmlns:p14="http://schemas.microsoft.com/office/powerpoint/2010/main" val="2509234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1122363"/>
            <a:ext cx="9407857" cy="2387600"/>
          </a:xfrm>
        </p:spPr>
        <p:txBody>
          <a:bodyPr>
            <a:normAutofit/>
          </a:bodyPr>
          <a:lstStyle/>
          <a:p>
            <a:r>
              <a:rPr lang="en-US" sz="4800" b="1" dirty="0">
                <a:latin typeface="Cambria" panose="02040503050406030204" pitchFamily="18" charset="0"/>
              </a:rPr>
              <a:t>Incomplete </a:t>
            </a:r>
            <a:r>
              <a:rPr lang="en-US" sz="4800" b="1" dirty="0" smtClean="0">
                <a:latin typeface="Cambria" panose="02040503050406030204" pitchFamily="18" charset="0"/>
              </a:rPr>
              <a:t>and Co-dominance </a:t>
            </a:r>
            <a:endParaRPr lang="en-US" sz="4800" b="1" dirty="0">
              <a:latin typeface="Cambria" panose="02040503050406030204" pitchFamily="18" charset="0"/>
            </a:endParaRPr>
          </a:p>
        </p:txBody>
      </p:sp>
    </p:spTree>
    <p:extLst>
      <p:ext uri="{BB962C8B-B14F-4D97-AF65-F5344CB8AC3E}">
        <p14:creationId xmlns:p14="http://schemas.microsoft.com/office/powerpoint/2010/main" val="26760848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8" name="Picture 10" descr="Co-dominance and Multiple Alleles Based on Blood Group System"/>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98043" y="1825625"/>
            <a:ext cx="5024978" cy="46297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09101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panose="02040503050406030204" pitchFamily="18" charset="0"/>
              </a:rPr>
              <a:t>Problems on </a:t>
            </a:r>
            <a:r>
              <a:rPr lang="en-US" dirty="0" smtClean="0">
                <a:latin typeface="Cambria" panose="02040503050406030204" pitchFamily="18" charset="0"/>
              </a:rPr>
              <a:t>Co-</a:t>
            </a:r>
            <a:r>
              <a:rPr lang="en-US" dirty="0" smtClean="0">
                <a:latin typeface="Cambria" panose="02040503050406030204" pitchFamily="18" charset="0"/>
              </a:rPr>
              <a:t>dominance </a:t>
            </a:r>
            <a:endParaRPr lang="en-US" dirty="0"/>
          </a:p>
        </p:txBody>
      </p:sp>
      <p:sp>
        <p:nvSpPr>
          <p:cNvPr id="3" name="Content Placeholder 2"/>
          <p:cNvSpPr>
            <a:spLocks noGrp="1"/>
          </p:cNvSpPr>
          <p:nvPr>
            <p:ph idx="1"/>
          </p:nvPr>
        </p:nvSpPr>
        <p:spPr/>
        <p:txBody>
          <a:bodyPr/>
          <a:lstStyle/>
          <a:p>
            <a:pPr algn="just">
              <a:lnSpc>
                <a:spcPct val="150000"/>
              </a:lnSpc>
            </a:pPr>
            <a:r>
              <a:rPr lang="en-US" dirty="0">
                <a:latin typeface="Cambria" panose="02040503050406030204" pitchFamily="18" charset="0"/>
              </a:rPr>
              <a:t>Predict the phenotypic ratios of offspring when a homozygous white cow is crossed with a roan bull.  </a:t>
            </a:r>
            <a:endParaRPr lang="en-US" dirty="0" smtClean="0">
              <a:latin typeface="Cambria" panose="02040503050406030204" pitchFamily="18" charset="0"/>
            </a:endParaRPr>
          </a:p>
          <a:p>
            <a:pPr algn="just">
              <a:lnSpc>
                <a:spcPct val="150000"/>
              </a:lnSpc>
            </a:pPr>
            <a:r>
              <a:rPr lang="en-US" dirty="0">
                <a:latin typeface="Cambria" panose="02040503050406030204" pitchFamily="18" charset="0"/>
              </a:rPr>
              <a:t>What should the genotypes &amp; phenotypes for parent cattle be if a farmer wanted only cattle with red fur? </a:t>
            </a:r>
            <a:r>
              <a:rPr lang="en-US" dirty="0"/>
              <a:t> </a:t>
            </a:r>
          </a:p>
        </p:txBody>
      </p:sp>
    </p:spTree>
    <p:extLst>
      <p:ext uri="{BB962C8B-B14F-4D97-AF65-F5344CB8AC3E}">
        <p14:creationId xmlns:p14="http://schemas.microsoft.com/office/powerpoint/2010/main" val="30929577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mbria" panose="02040503050406030204" pitchFamily="18" charset="0"/>
              </a:rPr>
              <a:t>Test Cross</a:t>
            </a:r>
            <a:endParaRPr lang="en-US" dirty="0">
              <a:latin typeface="Cambria" panose="02040503050406030204" pitchFamily="18" charset="0"/>
            </a:endParaRPr>
          </a:p>
        </p:txBody>
      </p:sp>
      <p:sp>
        <p:nvSpPr>
          <p:cNvPr id="3" name="Content Placeholder 2"/>
          <p:cNvSpPr>
            <a:spLocks noGrp="1"/>
          </p:cNvSpPr>
          <p:nvPr>
            <p:ph idx="1"/>
          </p:nvPr>
        </p:nvSpPr>
        <p:spPr>
          <a:xfrm>
            <a:off x="838200" y="1310185"/>
            <a:ext cx="10515600" cy="5254388"/>
          </a:xfrm>
        </p:spPr>
        <p:txBody>
          <a:bodyPr>
            <a:normAutofit fontScale="92500" lnSpcReduction="20000"/>
          </a:bodyPr>
          <a:lstStyle/>
          <a:p>
            <a:pPr algn="just">
              <a:lnSpc>
                <a:spcPct val="160000"/>
              </a:lnSpc>
            </a:pPr>
            <a:r>
              <a:rPr lang="en-US" dirty="0" smtClean="0">
                <a:latin typeface="Cambria" panose="02040503050406030204" pitchFamily="18" charset="0"/>
              </a:rPr>
              <a:t>In genetics, </a:t>
            </a:r>
            <a:r>
              <a:rPr lang="en-US" dirty="0">
                <a:latin typeface="Cambria" panose="02040503050406030204" pitchFamily="18" charset="0"/>
              </a:rPr>
              <a:t>a </a:t>
            </a:r>
            <a:r>
              <a:rPr lang="en-US" b="1" dirty="0">
                <a:latin typeface="Cambria" panose="02040503050406030204" pitchFamily="18" charset="0"/>
              </a:rPr>
              <a:t>test cross</a:t>
            </a:r>
            <a:r>
              <a:rPr lang="en-US" dirty="0">
                <a:latin typeface="Cambria" panose="02040503050406030204" pitchFamily="18" charset="0"/>
              </a:rPr>
              <a:t>, first introduced </a:t>
            </a:r>
            <a:r>
              <a:rPr lang="en-US" dirty="0" smtClean="0">
                <a:latin typeface="Cambria" panose="02040503050406030204" pitchFamily="18" charset="0"/>
              </a:rPr>
              <a:t>by Mendel, </a:t>
            </a:r>
            <a:r>
              <a:rPr lang="en-US" dirty="0">
                <a:latin typeface="Cambria" panose="02040503050406030204" pitchFamily="18" charset="0"/>
              </a:rPr>
              <a:t>is used to determine if an individual exhibiting </a:t>
            </a:r>
            <a:r>
              <a:rPr lang="en-US" dirty="0" smtClean="0">
                <a:latin typeface="Cambria" panose="02040503050406030204" pitchFamily="18" charset="0"/>
              </a:rPr>
              <a:t>a </a:t>
            </a:r>
            <a:r>
              <a:rPr lang="en-US" b="1" dirty="0" smtClean="0">
                <a:latin typeface="Cambria" panose="02040503050406030204" pitchFamily="18" charset="0"/>
              </a:rPr>
              <a:t>dominant trait</a:t>
            </a:r>
            <a:r>
              <a:rPr lang="en-US" dirty="0" smtClean="0">
                <a:latin typeface="Cambria" panose="02040503050406030204" pitchFamily="18" charset="0"/>
              </a:rPr>
              <a:t> is </a:t>
            </a:r>
            <a:r>
              <a:rPr lang="en-US" b="1" dirty="0" smtClean="0">
                <a:latin typeface="Cambria" panose="02040503050406030204" pitchFamily="18" charset="0"/>
              </a:rPr>
              <a:t>homozygous or heterozygous</a:t>
            </a:r>
            <a:r>
              <a:rPr lang="en-US" dirty="0" smtClean="0">
                <a:latin typeface="Cambria" panose="02040503050406030204" pitchFamily="18" charset="0"/>
              </a:rPr>
              <a:t> for </a:t>
            </a:r>
            <a:r>
              <a:rPr lang="en-US" dirty="0">
                <a:latin typeface="Cambria" panose="02040503050406030204" pitchFamily="18" charset="0"/>
              </a:rPr>
              <a:t>that trait. Put more simply test crosses determine the genotype of an individual with a dominant phenotype.</a:t>
            </a:r>
          </a:p>
          <a:p>
            <a:pPr algn="just">
              <a:lnSpc>
                <a:spcPct val="160000"/>
              </a:lnSpc>
            </a:pPr>
            <a:r>
              <a:rPr lang="en-US" dirty="0">
                <a:latin typeface="Cambria" panose="02040503050406030204" pitchFamily="18" charset="0"/>
              </a:rPr>
              <a:t>Test crosses involve breeding the individual in question with another individual that expresses </a:t>
            </a:r>
            <a:r>
              <a:rPr lang="en-US" dirty="0" smtClean="0">
                <a:latin typeface="Cambria" panose="02040503050406030204" pitchFamily="18" charset="0"/>
              </a:rPr>
              <a:t>a </a:t>
            </a:r>
            <a:r>
              <a:rPr lang="en-US" b="1" dirty="0" smtClean="0">
                <a:latin typeface="Cambria" panose="02040503050406030204" pitchFamily="18" charset="0"/>
              </a:rPr>
              <a:t>recessive</a:t>
            </a:r>
            <a:r>
              <a:rPr lang="en-US" dirty="0" smtClean="0">
                <a:latin typeface="Cambria" panose="02040503050406030204" pitchFamily="18" charset="0"/>
              </a:rPr>
              <a:t> version </a:t>
            </a:r>
            <a:r>
              <a:rPr lang="en-US" dirty="0">
                <a:latin typeface="Cambria" panose="02040503050406030204" pitchFamily="18" charset="0"/>
              </a:rPr>
              <a:t>of the same trait. If </a:t>
            </a:r>
            <a:r>
              <a:rPr lang="en-US" dirty="0" smtClean="0">
                <a:latin typeface="Cambria" panose="02040503050406030204" pitchFamily="18" charset="0"/>
              </a:rPr>
              <a:t>all offspring display </a:t>
            </a:r>
            <a:r>
              <a:rPr lang="en-US" dirty="0">
                <a:latin typeface="Cambria" panose="02040503050406030204" pitchFamily="18" charset="0"/>
              </a:rPr>
              <a:t>the dominant phenotype, the individual in question </a:t>
            </a:r>
            <a:r>
              <a:rPr lang="en-US" dirty="0" smtClean="0">
                <a:latin typeface="Cambria" panose="02040503050406030204" pitchFamily="18" charset="0"/>
              </a:rPr>
              <a:t>is </a:t>
            </a:r>
            <a:r>
              <a:rPr lang="en-US" b="1" smtClean="0">
                <a:latin typeface="Cambria" panose="02040503050406030204" pitchFamily="18" charset="0"/>
              </a:rPr>
              <a:t>homozygous</a:t>
            </a:r>
            <a:r>
              <a:rPr lang="en-US" smtClean="0">
                <a:latin typeface="Cambria" panose="02040503050406030204" pitchFamily="18" charset="0"/>
              </a:rPr>
              <a:t> dominant</a:t>
            </a:r>
            <a:r>
              <a:rPr lang="en-US" dirty="0">
                <a:latin typeface="Cambria" panose="02040503050406030204" pitchFamily="18" charset="0"/>
              </a:rPr>
              <a:t>; if the offspring display both dominant and recessive phenotypes, then the individual is </a:t>
            </a:r>
            <a:r>
              <a:rPr lang="en-US" b="1" dirty="0">
                <a:latin typeface="Cambria" panose="02040503050406030204" pitchFamily="18" charset="0"/>
              </a:rPr>
              <a:t>heterozygous</a:t>
            </a:r>
            <a:r>
              <a:rPr lang="en-US" dirty="0">
                <a:latin typeface="Cambria" panose="02040503050406030204" pitchFamily="18" charset="0"/>
              </a:rPr>
              <a:t>.</a:t>
            </a:r>
          </a:p>
          <a:p>
            <a:endParaRPr lang="en-US" dirty="0"/>
          </a:p>
        </p:txBody>
      </p:sp>
    </p:spTree>
    <p:extLst>
      <p:ext uri="{BB962C8B-B14F-4D97-AF65-F5344CB8AC3E}">
        <p14:creationId xmlns:p14="http://schemas.microsoft.com/office/powerpoint/2010/main" val="41878382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85753"/>
          </a:xfrm>
        </p:spPr>
        <p:txBody>
          <a:bodyPr>
            <a:normAutofit fontScale="90000"/>
          </a:bodyPr>
          <a:lstStyle/>
          <a:p>
            <a:pPr algn="ctr"/>
            <a:r>
              <a:rPr lang="en-US" dirty="0" smtClean="0">
                <a:latin typeface="Cambria" panose="02040503050406030204" pitchFamily="18" charset="0"/>
              </a:rPr>
              <a:t>Important Terms</a:t>
            </a:r>
            <a:endParaRPr lang="en-US" dirty="0">
              <a:latin typeface="Cambria" panose="02040503050406030204" pitchFamily="18" charset="0"/>
            </a:endParaRPr>
          </a:p>
        </p:txBody>
      </p:sp>
      <p:sp>
        <p:nvSpPr>
          <p:cNvPr id="3" name="Content Placeholder 2"/>
          <p:cNvSpPr>
            <a:spLocks noGrp="1"/>
          </p:cNvSpPr>
          <p:nvPr>
            <p:ph idx="1"/>
          </p:nvPr>
        </p:nvSpPr>
        <p:spPr>
          <a:xfrm>
            <a:off x="838200" y="1050878"/>
            <a:ext cx="10515600" cy="5336274"/>
          </a:xfrm>
        </p:spPr>
        <p:txBody>
          <a:bodyPr>
            <a:normAutofit fontScale="85000" lnSpcReduction="20000"/>
          </a:bodyPr>
          <a:lstStyle/>
          <a:p>
            <a:pPr algn="just">
              <a:lnSpc>
                <a:spcPct val="150000"/>
              </a:lnSpc>
            </a:pPr>
            <a:r>
              <a:rPr lang="en-US" b="1" dirty="0" smtClean="0">
                <a:latin typeface="Cambria" panose="02040503050406030204" pitchFamily="18" charset="0"/>
              </a:rPr>
              <a:t>Phenotype</a:t>
            </a:r>
            <a:r>
              <a:rPr lang="en-US" dirty="0" smtClean="0">
                <a:latin typeface="Cambria" panose="02040503050406030204" pitchFamily="18" charset="0"/>
              </a:rPr>
              <a:t>: This </a:t>
            </a:r>
            <a:r>
              <a:rPr lang="en-US" dirty="0">
                <a:latin typeface="Cambria" panose="02040503050406030204" pitchFamily="18" charset="0"/>
              </a:rPr>
              <a:t>is the "outward, physical manifestation" of the </a:t>
            </a:r>
            <a:r>
              <a:rPr lang="en-US" dirty="0" smtClean="0">
                <a:latin typeface="Cambria" panose="02040503050406030204" pitchFamily="18" charset="0"/>
              </a:rPr>
              <a:t>organism</a:t>
            </a:r>
          </a:p>
          <a:p>
            <a:pPr algn="just">
              <a:lnSpc>
                <a:spcPct val="150000"/>
              </a:lnSpc>
            </a:pPr>
            <a:r>
              <a:rPr lang="en-US" b="1" dirty="0" smtClean="0">
                <a:latin typeface="Cambria" panose="02040503050406030204" pitchFamily="18" charset="0"/>
              </a:rPr>
              <a:t>Genotype</a:t>
            </a:r>
            <a:r>
              <a:rPr lang="en-US" dirty="0" smtClean="0">
                <a:latin typeface="Cambria" panose="02040503050406030204" pitchFamily="18" charset="0"/>
              </a:rPr>
              <a:t>: </a:t>
            </a:r>
            <a:r>
              <a:rPr lang="en-US" dirty="0">
                <a:latin typeface="Cambria" panose="02040503050406030204" pitchFamily="18" charset="0"/>
              </a:rPr>
              <a:t>This is the "internally coded, inheritable information" carried by all living organisms. This stored information is used as a "blueprint" or set of instructions for building and maintaining a living creature. </a:t>
            </a:r>
            <a:endParaRPr lang="en-US" dirty="0" smtClean="0">
              <a:latin typeface="Cambria" panose="02040503050406030204" pitchFamily="18" charset="0"/>
            </a:endParaRPr>
          </a:p>
          <a:p>
            <a:pPr algn="just">
              <a:lnSpc>
                <a:spcPct val="150000"/>
              </a:lnSpc>
            </a:pPr>
            <a:r>
              <a:rPr lang="en-US" b="1" dirty="0" smtClean="0">
                <a:latin typeface="Cambria" panose="02040503050406030204" pitchFamily="18" charset="0"/>
              </a:rPr>
              <a:t>Homozygous</a:t>
            </a:r>
            <a:r>
              <a:rPr lang="en-US" dirty="0" smtClean="0">
                <a:latin typeface="Cambria" panose="02040503050406030204" pitchFamily="18" charset="0"/>
              </a:rPr>
              <a:t>: The </a:t>
            </a:r>
            <a:r>
              <a:rPr lang="en-US" dirty="0">
                <a:latin typeface="Cambria" panose="02040503050406030204" pitchFamily="18" charset="0"/>
              </a:rPr>
              <a:t>gene for seed shape in pea plants exists in two forms, one form or allele for round seed shape (R) and the other for wrinkled seed shape (r). A homozygous plant would contain the following alleles for seed shape: (RR) or (</a:t>
            </a:r>
            <a:r>
              <a:rPr lang="en-US" dirty="0" err="1">
                <a:latin typeface="Cambria" panose="02040503050406030204" pitchFamily="18" charset="0"/>
              </a:rPr>
              <a:t>rr</a:t>
            </a:r>
            <a:r>
              <a:rPr lang="en-US" dirty="0" smtClean="0">
                <a:latin typeface="Cambria" panose="02040503050406030204" pitchFamily="18" charset="0"/>
              </a:rPr>
              <a:t>).</a:t>
            </a:r>
          </a:p>
          <a:p>
            <a:pPr algn="just">
              <a:lnSpc>
                <a:spcPct val="150000"/>
              </a:lnSpc>
            </a:pPr>
            <a:r>
              <a:rPr lang="en-US" dirty="0" smtClean="0">
                <a:latin typeface="Cambria" panose="02040503050406030204" pitchFamily="18" charset="0"/>
              </a:rPr>
              <a:t>When the </a:t>
            </a:r>
            <a:r>
              <a:rPr lang="en-US" b="1" dirty="0" smtClean="0">
                <a:latin typeface="Cambria" panose="02040503050406030204" pitchFamily="18" charset="0"/>
              </a:rPr>
              <a:t>Genotype</a:t>
            </a:r>
            <a:r>
              <a:rPr lang="en-US" dirty="0" smtClean="0">
                <a:latin typeface="Cambria" panose="02040503050406030204" pitchFamily="18" charset="0"/>
              </a:rPr>
              <a:t> is made up of one capital letter &amp; one lowercase letter (ex: </a:t>
            </a:r>
            <a:r>
              <a:rPr lang="en-US" dirty="0" err="1" smtClean="0">
                <a:solidFill>
                  <a:srgbClr val="990000"/>
                </a:solidFill>
                <a:latin typeface="Cambria" panose="02040503050406030204" pitchFamily="18" charset="0"/>
              </a:rPr>
              <a:t>Tt</a:t>
            </a:r>
            <a:r>
              <a:rPr lang="en-US" dirty="0" smtClean="0">
                <a:latin typeface="Cambria" panose="02040503050406030204" pitchFamily="18" charset="0"/>
              </a:rPr>
              <a:t>) it's called </a:t>
            </a:r>
            <a:r>
              <a:rPr lang="en-US" b="1" i="1" dirty="0" smtClean="0">
                <a:latin typeface="Cambria" panose="02040503050406030204" pitchFamily="18" charset="0"/>
              </a:rPr>
              <a:t>heterozygous</a:t>
            </a:r>
            <a:r>
              <a:rPr lang="en-US" dirty="0" smtClean="0">
                <a:latin typeface="Cambria" panose="02040503050406030204" pitchFamily="18" charset="0"/>
              </a:rPr>
              <a:t> ("hetero" means "other").</a:t>
            </a:r>
            <a:endParaRPr lang="en-US" dirty="0">
              <a:latin typeface="Cambria" panose="02040503050406030204" pitchFamily="18" charset="0"/>
            </a:endParaRPr>
          </a:p>
        </p:txBody>
      </p:sp>
    </p:spTree>
    <p:extLst>
      <p:ext uri="{BB962C8B-B14F-4D97-AF65-F5344CB8AC3E}">
        <p14:creationId xmlns:p14="http://schemas.microsoft.com/office/powerpoint/2010/main" val="3056408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Cambria" panose="02040503050406030204" pitchFamily="18" charset="0"/>
              </a:rPr>
              <a:t>INCOMPLETE DOMINANCE</a:t>
            </a:r>
          </a:p>
        </p:txBody>
      </p:sp>
      <p:sp>
        <p:nvSpPr>
          <p:cNvPr id="3" name="Content Placeholder 2"/>
          <p:cNvSpPr>
            <a:spLocks noGrp="1"/>
          </p:cNvSpPr>
          <p:nvPr>
            <p:ph idx="1"/>
          </p:nvPr>
        </p:nvSpPr>
        <p:spPr/>
        <p:txBody>
          <a:bodyPr/>
          <a:lstStyle/>
          <a:p>
            <a:pPr algn="just">
              <a:lnSpc>
                <a:spcPct val="150000"/>
              </a:lnSpc>
            </a:pPr>
            <a:r>
              <a:rPr lang="en-US" dirty="0">
                <a:latin typeface="Cambria" panose="02040503050406030204" pitchFamily="18" charset="0"/>
              </a:rPr>
              <a:t>Incomplete dominance is a form of intermediate inheritance in which </a:t>
            </a:r>
            <a:r>
              <a:rPr lang="en-US" dirty="0" smtClean="0">
                <a:latin typeface="Cambria" panose="02040503050406030204" pitchFamily="18" charset="0"/>
              </a:rPr>
              <a:t>one allele</a:t>
            </a:r>
            <a:r>
              <a:rPr lang="en-US" dirty="0">
                <a:latin typeface="Cambria" panose="02040503050406030204" pitchFamily="18" charset="0"/>
              </a:rPr>
              <a:t> </a:t>
            </a:r>
            <a:r>
              <a:rPr lang="en-US" dirty="0" smtClean="0">
                <a:latin typeface="Cambria" panose="02040503050406030204" pitchFamily="18" charset="0"/>
              </a:rPr>
              <a:t>for </a:t>
            </a:r>
            <a:r>
              <a:rPr lang="en-US" dirty="0">
                <a:latin typeface="Cambria" panose="02040503050406030204" pitchFamily="18" charset="0"/>
              </a:rPr>
              <a:t>a specific trait is not completely dominant over the other allele.</a:t>
            </a:r>
          </a:p>
          <a:p>
            <a:pPr algn="just">
              <a:lnSpc>
                <a:spcPct val="150000"/>
              </a:lnSpc>
            </a:pPr>
            <a:r>
              <a:rPr lang="en-US" dirty="0">
                <a:latin typeface="Cambria" panose="02040503050406030204" pitchFamily="18" charset="0"/>
              </a:rPr>
              <a:t>With incomplete dominance, a cross between organisms with two different phenotypes produces offspring with a third phenotype that is a </a:t>
            </a:r>
            <a:r>
              <a:rPr lang="en-US" b="1" dirty="0">
                <a:latin typeface="Cambria" panose="02040503050406030204" pitchFamily="18" charset="0"/>
              </a:rPr>
              <a:t>blending of the parental traits</a:t>
            </a:r>
            <a:r>
              <a:rPr lang="en-US" dirty="0"/>
              <a:t>.  </a:t>
            </a:r>
          </a:p>
          <a:p>
            <a:endParaRPr lang="en-US" dirty="0"/>
          </a:p>
        </p:txBody>
      </p:sp>
    </p:spTree>
    <p:extLst>
      <p:ext uri="{BB962C8B-B14F-4D97-AF65-F5344CB8AC3E}">
        <p14:creationId xmlns:p14="http://schemas.microsoft.com/office/powerpoint/2010/main" val="2783422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756" y="0"/>
            <a:ext cx="10515600" cy="945060"/>
          </a:xfrm>
        </p:spPr>
        <p:txBody>
          <a:bodyPr>
            <a:normAutofit fontScale="90000"/>
          </a:bodyPr>
          <a:lstStyle/>
          <a:p>
            <a:pPr algn="ctr"/>
            <a:r>
              <a:rPr lang="en-US" dirty="0" smtClean="0"/>
              <a:t/>
            </a:r>
            <a:br>
              <a:rPr lang="en-US" dirty="0" smtClean="0"/>
            </a:br>
            <a:r>
              <a:rPr lang="en-US" b="1" dirty="0" smtClean="0">
                <a:latin typeface="Cambria" panose="02040503050406030204" pitchFamily="18" charset="0"/>
              </a:rPr>
              <a:t>Example </a:t>
            </a:r>
            <a:br>
              <a:rPr lang="en-US" b="1" dirty="0" smtClean="0">
                <a:latin typeface="Cambria" panose="02040503050406030204" pitchFamily="18" charset="0"/>
              </a:rPr>
            </a:br>
            <a:endParaRPr lang="en-US" b="1" dirty="0">
              <a:latin typeface="Cambria" panose="02040503050406030204" pitchFamily="18" charset="0"/>
            </a:endParaRPr>
          </a:p>
        </p:txBody>
      </p:sp>
      <p:sp>
        <p:nvSpPr>
          <p:cNvPr id="3" name="Content Placeholder 2"/>
          <p:cNvSpPr>
            <a:spLocks noGrp="1"/>
          </p:cNvSpPr>
          <p:nvPr>
            <p:ph idx="1"/>
          </p:nvPr>
        </p:nvSpPr>
        <p:spPr>
          <a:xfrm>
            <a:off x="0" y="1098017"/>
            <a:ext cx="10548582" cy="4320867"/>
          </a:xfrm>
        </p:spPr>
        <p:txBody>
          <a:bodyPr/>
          <a:lstStyle/>
          <a:p>
            <a:pPr algn="just">
              <a:lnSpc>
                <a:spcPct val="150000"/>
              </a:lnSpc>
            </a:pPr>
            <a:r>
              <a:rPr lang="en-US" dirty="0" smtClean="0">
                <a:latin typeface="Cambria" panose="02040503050406030204" pitchFamily="18" charset="0"/>
              </a:rPr>
              <a:t>Incomplete </a:t>
            </a:r>
            <a:r>
              <a:rPr lang="en-US" dirty="0">
                <a:latin typeface="Cambria" panose="02040503050406030204" pitchFamily="18" charset="0"/>
              </a:rPr>
              <a:t>dominance is seen in cross-pollination experiments between red and white snapdragon plants. The dominant allele that produces the red color is not completely expressed over the recessive allele that produces the white color. The resulting offspring are pink. </a:t>
            </a:r>
          </a:p>
          <a:p>
            <a:endParaRPr lang="en-US" dirty="0"/>
          </a:p>
        </p:txBody>
      </p:sp>
      <p:pic>
        <p:nvPicPr>
          <p:cNvPr id="1032" name="Picture 8" descr="How to Grow Snapdragon (Antirrhinum Majus) | Gardener's Pa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873" y="3671247"/>
            <a:ext cx="4952763" cy="2893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6699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panose="02040503050406030204" pitchFamily="18" charset="0"/>
              </a:rPr>
              <a:t>Problems on incomplete dominance </a:t>
            </a:r>
            <a:endParaRPr lang="en-US" dirty="0">
              <a:latin typeface="Cambria" panose="02040503050406030204" pitchFamily="18" charset="0"/>
            </a:endParaRPr>
          </a:p>
        </p:txBody>
      </p:sp>
      <p:sp>
        <p:nvSpPr>
          <p:cNvPr id="3" name="Content Placeholder 2"/>
          <p:cNvSpPr>
            <a:spLocks noGrp="1"/>
          </p:cNvSpPr>
          <p:nvPr>
            <p:ph idx="1"/>
          </p:nvPr>
        </p:nvSpPr>
        <p:spPr>
          <a:xfrm>
            <a:off x="838200" y="1392072"/>
            <a:ext cx="10515600" cy="4784891"/>
          </a:xfrm>
        </p:spPr>
        <p:txBody>
          <a:bodyPr/>
          <a:lstStyle/>
          <a:p>
            <a:pPr marL="514350" indent="-514350" algn="just">
              <a:lnSpc>
                <a:spcPct val="100000"/>
              </a:lnSpc>
              <a:buAutoNum type="arabicPeriod"/>
            </a:pPr>
            <a:r>
              <a:rPr lang="en-US" dirty="0" smtClean="0">
                <a:latin typeface="Cambria" panose="02040503050406030204" pitchFamily="18" charset="0"/>
              </a:rPr>
              <a:t>A </a:t>
            </a:r>
            <a:r>
              <a:rPr lang="en-US" dirty="0">
                <a:latin typeface="Cambria" panose="02040503050406030204" pitchFamily="18" charset="0"/>
              </a:rPr>
              <a:t>cross between a blue </a:t>
            </a:r>
            <a:r>
              <a:rPr lang="en-US" dirty="0" err="1">
                <a:latin typeface="Cambria" panose="02040503050406030204" pitchFamily="18" charset="0"/>
              </a:rPr>
              <a:t>blahblah</a:t>
            </a:r>
            <a:r>
              <a:rPr lang="en-US" dirty="0">
                <a:latin typeface="Cambria" panose="02040503050406030204" pitchFamily="18" charset="0"/>
              </a:rPr>
              <a:t> bird &amp; a white </a:t>
            </a:r>
            <a:r>
              <a:rPr lang="en-US" dirty="0" err="1">
                <a:latin typeface="Cambria" panose="02040503050406030204" pitchFamily="18" charset="0"/>
              </a:rPr>
              <a:t>blahblah</a:t>
            </a:r>
            <a:r>
              <a:rPr lang="en-US" dirty="0">
                <a:latin typeface="Cambria" panose="02040503050406030204" pitchFamily="18" charset="0"/>
              </a:rPr>
              <a:t> bird produces offspring that are silver.  The color of </a:t>
            </a:r>
            <a:r>
              <a:rPr lang="en-US" dirty="0" err="1">
                <a:latin typeface="Cambria" panose="02040503050406030204" pitchFamily="18" charset="0"/>
              </a:rPr>
              <a:t>blahblah</a:t>
            </a:r>
            <a:r>
              <a:rPr lang="en-US" dirty="0">
                <a:latin typeface="Cambria" panose="02040503050406030204" pitchFamily="18" charset="0"/>
              </a:rPr>
              <a:t> birds is determined by just two </a:t>
            </a:r>
            <a:r>
              <a:rPr lang="en-US" dirty="0" smtClean="0">
                <a:latin typeface="Cambria" panose="02040503050406030204" pitchFamily="18" charset="0"/>
              </a:rPr>
              <a:t>alleles. </a:t>
            </a:r>
          </a:p>
          <a:p>
            <a:pPr marL="0" indent="0" algn="just">
              <a:lnSpc>
                <a:spcPct val="100000"/>
              </a:lnSpc>
              <a:buNone/>
            </a:pPr>
            <a:r>
              <a:rPr lang="en-US" dirty="0" smtClean="0">
                <a:latin typeface="Cambria" panose="02040503050406030204" pitchFamily="18" charset="0"/>
              </a:rPr>
              <a:t>a) What </a:t>
            </a:r>
            <a:r>
              <a:rPr lang="en-US" dirty="0">
                <a:latin typeface="Cambria" panose="02040503050406030204" pitchFamily="18" charset="0"/>
              </a:rPr>
              <a:t>are the genotypes of the parent </a:t>
            </a:r>
            <a:r>
              <a:rPr lang="en-US" dirty="0" err="1">
                <a:latin typeface="Cambria" panose="02040503050406030204" pitchFamily="18" charset="0"/>
              </a:rPr>
              <a:t>blahblah</a:t>
            </a:r>
            <a:r>
              <a:rPr lang="en-US" dirty="0">
                <a:latin typeface="Cambria" panose="02040503050406030204" pitchFamily="18" charset="0"/>
              </a:rPr>
              <a:t> birds in the original cross? </a:t>
            </a:r>
            <a:endParaRPr lang="en-US" dirty="0" smtClean="0">
              <a:latin typeface="Cambria" panose="02040503050406030204" pitchFamily="18" charset="0"/>
            </a:endParaRPr>
          </a:p>
          <a:p>
            <a:pPr marL="0" indent="0" algn="just">
              <a:lnSpc>
                <a:spcPct val="100000"/>
              </a:lnSpc>
              <a:buNone/>
            </a:pPr>
            <a:r>
              <a:rPr lang="en-US" dirty="0" smtClean="0">
                <a:latin typeface="Cambria" panose="02040503050406030204" pitchFamily="18" charset="0"/>
              </a:rPr>
              <a:t>b. </a:t>
            </a:r>
            <a:r>
              <a:rPr lang="en-US" dirty="0">
                <a:latin typeface="Cambria" panose="02040503050406030204" pitchFamily="18" charset="0"/>
              </a:rPr>
              <a:t>What is/are the genotype(s) of the silver offspring?  </a:t>
            </a:r>
            <a:endParaRPr lang="en-US" dirty="0" smtClean="0">
              <a:latin typeface="Cambria" panose="02040503050406030204" pitchFamily="18" charset="0"/>
            </a:endParaRPr>
          </a:p>
          <a:p>
            <a:pPr marL="0" indent="0" algn="just">
              <a:lnSpc>
                <a:spcPct val="100000"/>
              </a:lnSpc>
              <a:buNone/>
            </a:pPr>
            <a:r>
              <a:rPr lang="en-US" dirty="0" smtClean="0">
                <a:latin typeface="Cambria" panose="02040503050406030204" pitchFamily="18" charset="0"/>
              </a:rPr>
              <a:t>c. What </a:t>
            </a:r>
            <a:r>
              <a:rPr lang="en-US" dirty="0">
                <a:latin typeface="Cambria" panose="02040503050406030204" pitchFamily="18" charset="0"/>
              </a:rPr>
              <a:t>would be the phenotypic ratios of offspring produced by two silver </a:t>
            </a:r>
            <a:r>
              <a:rPr lang="en-US" dirty="0" err="1">
                <a:latin typeface="Cambria" panose="02040503050406030204" pitchFamily="18" charset="0"/>
              </a:rPr>
              <a:t>blahblah</a:t>
            </a:r>
            <a:r>
              <a:rPr lang="en-US" dirty="0">
                <a:latin typeface="Cambria" panose="02040503050406030204" pitchFamily="18" charset="0"/>
              </a:rPr>
              <a:t> birds?  </a:t>
            </a:r>
            <a:r>
              <a:rPr lang="en-US" dirty="0"/>
              <a:t> </a:t>
            </a:r>
          </a:p>
        </p:txBody>
      </p:sp>
    </p:spTree>
    <p:extLst>
      <p:ext uri="{BB962C8B-B14F-4D97-AF65-F5344CB8AC3E}">
        <p14:creationId xmlns:p14="http://schemas.microsoft.com/office/powerpoint/2010/main" val="36384340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lnSpc>
                <a:spcPct val="150000"/>
              </a:lnSpc>
              <a:buNone/>
            </a:pPr>
            <a:r>
              <a:rPr lang="en-US" dirty="0">
                <a:latin typeface="Cambria" panose="02040503050406030204" pitchFamily="18" charset="0"/>
              </a:rPr>
              <a:t>2.  The color of fruit for plant "X" is determined by two alleles.  When two plants with orange fruits are crossed the following phenotypic ratios are present in the offspring: 25% red fruit, 50% orange fruit, 25% yellow fruit.  What are the genotypes of the parent orange-fruited plants? </a:t>
            </a:r>
          </a:p>
          <a:p>
            <a:endParaRPr lang="en-US" dirty="0"/>
          </a:p>
        </p:txBody>
      </p:sp>
    </p:spTree>
    <p:extLst>
      <p:ext uri="{BB962C8B-B14F-4D97-AF65-F5344CB8AC3E}">
        <p14:creationId xmlns:p14="http://schemas.microsoft.com/office/powerpoint/2010/main" val="2759996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08582"/>
          </a:xfrm>
        </p:spPr>
        <p:txBody>
          <a:bodyPr>
            <a:normAutofit fontScale="90000"/>
          </a:bodyPr>
          <a:lstStyle/>
          <a:p>
            <a:pPr algn="ctr"/>
            <a:r>
              <a:rPr lang="en-US" b="1" dirty="0" smtClean="0">
                <a:latin typeface="Cambria" panose="02040503050406030204" pitchFamily="18" charset="0"/>
              </a:rPr>
              <a:t/>
            </a:r>
            <a:br>
              <a:rPr lang="en-US" b="1" dirty="0" smtClean="0">
                <a:latin typeface="Cambria" panose="02040503050406030204" pitchFamily="18" charset="0"/>
              </a:rPr>
            </a:br>
            <a:r>
              <a:rPr lang="en-US" b="1" dirty="0" smtClean="0">
                <a:latin typeface="Cambria" panose="02040503050406030204" pitchFamily="18" charset="0"/>
              </a:rPr>
              <a:t>CO-DOMINANCE </a:t>
            </a:r>
            <a:r>
              <a:rPr lang="en-US" b="1" dirty="0">
                <a:latin typeface="Cambria" panose="02040503050406030204" pitchFamily="18" charset="0"/>
              </a:rPr>
              <a:t/>
            </a:r>
            <a:br>
              <a:rPr lang="en-US" b="1" dirty="0">
                <a:latin typeface="Cambria" panose="02040503050406030204" pitchFamily="18" charset="0"/>
              </a:rPr>
            </a:br>
            <a:endParaRPr lang="en-US" b="1" dirty="0">
              <a:latin typeface="Cambria" panose="02040503050406030204" pitchFamily="18" charset="0"/>
            </a:endParaRPr>
          </a:p>
        </p:txBody>
      </p:sp>
      <p:sp>
        <p:nvSpPr>
          <p:cNvPr id="3" name="Content Placeholder 2"/>
          <p:cNvSpPr>
            <a:spLocks noGrp="1"/>
          </p:cNvSpPr>
          <p:nvPr>
            <p:ph idx="1"/>
          </p:nvPr>
        </p:nvSpPr>
        <p:spPr>
          <a:xfrm>
            <a:off x="838200" y="1173708"/>
            <a:ext cx="10515600" cy="5003255"/>
          </a:xfrm>
        </p:spPr>
        <p:txBody>
          <a:bodyPr>
            <a:normAutofit/>
          </a:bodyPr>
          <a:lstStyle/>
          <a:p>
            <a:pPr algn="just">
              <a:lnSpc>
                <a:spcPct val="150000"/>
              </a:lnSpc>
            </a:pPr>
            <a:r>
              <a:rPr lang="en-US" dirty="0" smtClean="0">
                <a:latin typeface="Cambria" panose="02040503050406030204" pitchFamily="18" charset="0"/>
              </a:rPr>
              <a:t>First let me point out that the meaning of the prefix "co-" is "together". Cooperate = work together.  Coexist = exist together.  </a:t>
            </a:r>
            <a:r>
              <a:rPr lang="en-US" dirty="0" err="1" smtClean="0">
                <a:latin typeface="Cambria" panose="02040503050406030204" pitchFamily="18" charset="0"/>
              </a:rPr>
              <a:t>Cohabitat</a:t>
            </a:r>
            <a:r>
              <a:rPr lang="en-US" dirty="0" smtClean="0">
                <a:latin typeface="Cambria" panose="02040503050406030204" pitchFamily="18" charset="0"/>
              </a:rPr>
              <a:t> = habitat together.</a:t>
            </a:r>
          </a:p>
          <a:p>
            <a:pPr algn="just">
              <a:lnSpc>
                <a:spcPct val="150000"/>
              </a:lnSpc>
            </a:pPr>
            <a:r>
              <a:rPr lang="en-US" dirty="0">
                <a:latin typeface="Cambria" panose="02040503050406030204" pitchFamily="18" charset="0"/>
              </a:rPr>
              <a:t>The genetic gist to </a:t>
            </a:r>
            <a:r>
              <a:rPr lang="en-US" dirty="0" err="1">
                <a:latin typeface="Cambria" panose="02040503050406030204" pitchFamily="18" charset="0"/>
              </a:rPr>
              <a:t>codominance</a:t>
            </a:r>
            <a:r>
              <a:rPr lang="en-US" dirty="0">
                <a:latin typeface="Cambria" panose="02040503050406030204" pitchFamily="18" charset="0"/>
              </a:rPr>
              <a:t> is pretty much the same as incomplete dominance.  A hybrid organism shows a third phenotype --- not the usual "dominant" one &amp; not the "recessive" one ... but a third, </a:t>
            </a:r>
            <a:r>
              <a:rPr lang="en-US" i="1" dirty="0">
                <a:latin typeface="Cambria" panose="02040503050406030204" pitchFamily="18" charset="0"/>
              </a:rPr>
              <a:t>different</a:t>
            </a:r>
            <a:r>
              <a:rPr lang="en-US" dirty="0">
                <a:latin typeface="Cambria" panose="02040503050406030204" pitchFamily="18" charset="0"/>
              </a:rPr>
              <a:t> phenotype. </a:t>
            </a:r>
          </a:p>
        </p:txBody>
      </p:sp>
    </p:spTree>
    <p:extLst>
      <p:ext uri="{BB962C8B-B14F-4D97-AF65-F5344CB8AC3E}">
        <p14:creationId xmlns:p14="http://schemas.microsoft.com/office/powerpoint/2010/main" val="678040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68991"/>
            <a:ext cx="10515600" cy="5207972"/>
          </a:xfrm>
        </p:spPr>
        <p:txBody>
          <a:bodyPr/>
          <a:lstStyle/>
          <a:p>
            <a:pPr algn="just">
              <a:lnSpc>
                <a:spcPct val="150000"/>
              </a:lnSpc>
            </a:pPr>
            <a:r>
              <a:rPr lang="en-US" dirty="0" smtClean="0">
                <a:latin typeface="Cambria" panose="02040503050406030204" pitchFamily="18" charset="0"/>
              </a:rPr>
              <a:t>With incomplete dominance we get a </a:t>
            </a:r>
            <a:r>
              <a:rPr lang="en-US" u="sng" dirty="0" smtClean="0">
                <a:latin typeface="Cambria" panose="02040503050406030204" pitchFamily="18" charset="0"/>
              </a:rPr>
              <a:t>blending</a:t>
            </a:r>
            <a:r>
              <a:rPr lang="en-US" dirty="0" smtClean="0">
                <a:latin typeface="Cambria" panose="02040503050406030204" pitchFamily="18" charset="0"/>
              </a:rPr>
              <a:t> of the dominant &amp; recessive traits so that the third phenotype is something in the middle (red x white = pink).</a:t>
            </a:r>
          </a:p>
          <a:p>
            <a:pPr algn="just">
              <a:lnSpc>
                <a:spcPct val="150000"/>
              </a:lnSpc>
            </a:pPr>
            <a:r>
              <a:rPr lang="en-US" dirty="0" smtClean="0">
                <a:latin typeface="Cambria" panose="02040503050406030204" pitchFamily="18" charset="0"/>
              </a:rPr>
              <a:t>In </a:t>
            </a:r>
            <a:r>
              <a:rPr lang="en-US" u="sng" dirty="0" smtClean="0">
                <a:latin typeface="Cambria" panose="02040503050406030204" pitchFamily="18" charset="0"/>
              </a:rPr>
              <a:t>Co-</a:t>
            </a:r>
            <a:r>
              <a:rPr lang="en-US" dirty="0" smtClean="0">
                <a:latin typeface="Cambria" panose="02040503050406030204" pitchFamily="18" charset="0"/>
              </a:rPr>
              <a:t>dominance, the "recessive" &amp; "dominant" traits appear </a:t>
            </a:r>
            <a:r>
              <a:rPr lang="en-US" u="sng" dirty="0" smtClean="0">
                <a:latin typeface="Cambria" panose="02040503050406030204" pitchFamily="18" charset="0"/>
              </a:rPr>
              <a:t>together</a:t>
            </a:r>
            <a:r>
              <a:rPr lang="en-US" dirty="0" smtClean="0">
                <a:latin typeface="Cambria" panose="02040503050406030204" pitchFamily="18" charset="0"/>
              </a:rPr>
              <a:t> in the phenotype of hybrid organisms. </a:t>
            </a:r>
            <a:r>
              <a:rPr lang="en-US" dirty="0" smtClean="0"/>
              <a:t> </a:t>
            </a:r>
          </a:p>
          <a:p>
            <a:endParaRPr lang="en-US" dirty="0"/>
          </a:p>
        </p:txBody>
      </p:sp>
    </p:spTree>
    <p:extLst>
      <p:ext uri="{BB962C8B-B14F-4D97-AF65-F5344CB8AC3E}">
        <p14:creationId xmlns:p14="http://schemas.microsoft.com/office/powerpoint/2010/main" val="17210930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mbria" panose="02040503050406030204" pitchFamily="18" charset="0"/>
              </a:rPr>
              <a:t>An </a:t>
            </a:r>
            <a:r>
              <a:rPr lang="en-US" dirty="0">
                <a:latin typeface="Cambria" panose="02040503050406030204" pitchFamily="18" charset="0"/>
              </a:rPr>
              <a:t>example cross </a:t>
            </a:r>
          </a:p>
        </p:txBody>
      </p:sp>
      <p:sp>
        <p:nvSpPr>
          <p:cNvPr id="3" name="Content Placeholder 2"/>
          <p:cNvSpPr>
            <a:spLocks noGrp="1"/>
          </p:cNvSpPr>
          <p:nvPr>
            <p:ph idx="1"/>
          </p:nvPr>
        </p:nvSpPr>
        <p:spPr/>
        <p:txBody>
          <a:bodyPr/>
          <a:lstStyle/>
          <a:p>
            <a:pPr>
              <a:lnSpc>
                <a:spcPct val="150000"/>
              </a:lnSpc>
            </a:pPr>
            <a:r>
              <a:rPr lang="en-US" dirty="0" smtClean="0">
                <a:latin typeface="Cambria" panose="02040503050406030204" pitchFamily="18" charset="0"/>
              </a:rPr>
              <a:t>R= </a:t>
            </a:r>
            <a:r>
              <a:rPr lang="en-US" dirty="0">
                <a:latin typeface="Cambria" panose="02040503050406030204" pitchFamily="18" charset="0"/>
              </a:rPr>
              <a:t>allele for red flowers </a:t>
            </a:r>
            <a:br>
              <a:rPr lang="en-US" dirty="0">
                <a:latin typeface="Cambria" panose="02040503050406030204" pitchFamily="18" charset="0"/>
              </a:rPr>
            </a:br>
            <a:r>
              <a:rPr lang="en-US" dirty="0" smtClean="0">
                <a:latin typeface="Cambria" panose="02040503050406030204" pitchFamily="18" charset="0"/>
              </a:rPr>
              <a:t>W= </a:t>
            </a:r>
            <a:r>
              <a:rPr lang="en-US" dirty="0">
                <a:latin typeface="Cambria" panose="02040503050406030204" pitchFamily="18" charset="0"/>
              </a:rPr>
              <a:t>allele for white </a:t>
            </a:r>
            <a:r>
              <a:rPr lang="en-US" dirty="0" smtClean="0">
                <a:latin typeface="Cambria" panose="02040503050406030204" pitchFamily="18" charset="0"/>
              </a:rPr>
              <a:t>flowers</a:t>
            </a:r>
          </a:p>
          <a:p>
            <a:pPr>
              <a:lnSpc>
                <a:spcPct val="150000"/>
              </a:lnSpc>
            </a:pPr>
            <a:r>
              <a:rPr lang="en-US" dirty="0">
                <a:latin typeface="Cambria" panose="02040503050406030204" pitchFamily="18" charset="0"/>
              </a:rPr>
              <a:t>red x white ---&gt; red &amp; white spotted </a:t>
            </a:r>
            <a:br>
              <a:rPr lang="en-US" dirty="0">
                <a:latin typeface="Cambria" panose="02040503050406030204" pitchFamily="18" charset="0"/>
              </a:rPr>
            </a:br>
            <a:r>
              <a:rPr lang="en-US" dirty="0">
                <a:latin typeface="Cambria" panose="02040503050406030204" pitchFamily="18" charset="0"/>
              </a:rPr>
              <a:t>RR x WW ---&gt; 100% RW</a:t>
            </a:r>
          </a:p>
        </p:txBody>
      </p:sp>
      <p:pic>
        <p:nvPicPr>
          <p:cNvPr id="4" name="Picture 3" descr="http://www.hobart.k12.in.us/jkousen/Biology/rw01.jpg"/>
          <p:cNvPicPr/>
          <p:nvPr/>
        </p:nvPicPr>
        <p:blipFill>
          <a:blip r:embed="rId2"/>
          <a:srcRect/>
          <a:stretch>
            <a:fillRect/>
          </a:stretch>
        </p:blipFill>
        <p:spPr bwMode="auto">
          <a:xfrm>
            <a:off x="7937737" y="2572544"/>
            <a:ext cx="2266950" cy="2857500"/>
          </a:xfrm>
          <a:prstGeom prst="rect">
            <a:avLst/>
          </a:prstGeom>
          <a:noFill/>
          <a:ln w="9525">
            <a:noFill/>
            <a:miter lim="800000"/>
            <a:headEnd/>
            <a:tailEnd/>
          </a:ln>
        </p:spPr>
      </p:pic>
    </p:spTree>
    <p:extLst>
      <p:ext uri="{BB962C8B-B14F-4D97-AF65-F5344CB8AC3E}">
        <p14:creationId xmlns:p14="http://schemas.microsoft.com/office/powerpoint/2010/main" val="39955323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367</Words>
  <Application>Microsoft Office PowerPoint</Application>
  <PresentationFormat>Widescreen</PresentationFormat>
  <Paragraphs>31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Cambria</vt:lpstr>
      <vt:lpstr>Office Theme</vt:lpstr>
      <vt:lpstr>Incomplete and Co-dominance </vt:lpstr>
      <vt:lpstr>Important Terms</vt:lpstr>
      <vt:lpstr>INCOMPLETE DOMINANCE</vt:lpstr>
      <vt:lpstr> Example  </vt:lpstr>
      <vt:lpstr>Problems on incomplete dominance </vt:lpstr>
      <vt:lpstr>PowerPoint Presentation</vt:lpstr>
      <vt:lpstr> CO-DOMINANCE  </vt:lpstr>
      <vt:lpstr>PowerPoint Presentation</vt:lpstr>
      <vt:lpstr>An example cross </vt:lpstr>
      <vt:lpstr>PowerPoint Presentation</vt:lpstr>
      <vt:lpstr>Problems on Co-dominance </vt:lpstr>
      <vt:lpstr>Test Cross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Incomplete and Co-dominance </dc:title>
  <dc:creator>Dr Ibrar</dc:creator>
  <cp:lastModifiedBy>Dr Ibrar</cp:lastModifiedBy>
  <cp:revision>5</cp:revision>
  <dcterms:created xsi:type="dcterms:W3CDTF">2020-04-13T10:06:37Z</dcterms:created>
  <dcterms:modified xsi:type="dcterms:W3CDTF">2020-04-13T10:33:22Z</dcterms:modified>
</cp:coreProperties>
</file>